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22" Type="http://schemas.openxmlformats.org/officeDocument/2006/relationships/slide" Target="slides/slide17.xml"/><Relationship Id="rId10" Type="http://schemas.openxmlformats.org/officeDocument/2006/relationships/slide" Target="slides/slide5.xml"/><Relationship Id="rId21" Type="http://schemas.openxmlformats.org/officeDocument/2006/relationships/slide" Target="slides/slide16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7c8d19991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7c8d19991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7c8d199916_1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37c8d199916_1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BASE MODEL: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 like to eat green eggs and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Take a couple of autocompletes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Ask it a question and show that it doesnt answer questions:</a:t>
            </a:r>
            <a:br>
              <a:rPr lang="en-GB"/>
            </a:br>
            <a:r>
              <a:rPr lang="en-GB"/>
              <a:t>what is your favourite superhero</a:t>
            </a:r>
            <a:br>
              <a:rPr lang="en-GB"/>
            </a:br>
            <a:br>
              <a:rPr lang="en-GB"/>
            </a:br>
            <a:r>
              <a:rPr lang="en-GB"/>
              <a:t>QA PAIRS: - 0.07 top p 0.9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Question: what is the capital of France? Answer: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Question: How do you get a Dr to use an e-scripting platform instead of paper scripts? Answer: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Question: Please repeat this number back exactly 123456 with no other text. Answer: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7c8d199916_1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37c8d199916_1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QA PAIRS: - 0.07 top p 0.9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Question: what is the capital of France? Answer: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Question: How do you get a Dr to use an e-scripting platform instead of paper scripts? Answer: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Question: Please repeat this number back exactly 123456 with no other text. Answer: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7c8d199916_1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37c8d199916_1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7c8d199916_1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37c8d199916_1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 bit of cheating that we did the question answering paris through that UI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explore how that actually works and is done in practice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Autoregressive recap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Explain temperature in the UI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Cat sat on the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Sometimes low temp causes repetition and looping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7c8d199916_1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37c8d199916_1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7c8d199916_1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7c8d199916_1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7c8d199916_1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7c8d199916_1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7c8d199916_1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37c8d199916_1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7c8d199916_1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7c8d199916_1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37c8d199916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37c8d199916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7c8d199916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37c8d199916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7c8d199916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7c8d199916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This is what life would look like if you all just listen to Mari and restart your PCs every week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What have we learnt from this: ai is dark background, and lots of dark blue and purple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7c8d199916_1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7c8d199916_1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7c8d199916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37c8d199916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37c8d199916_1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37c8d199916_1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7c8d199916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37c8d199916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cat sat on the matt -&gt; matthew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My superhero name is Max Verstappen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Learning LLMs is as easy as 123 -&gt; 1234567 -&gt; 123.4567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Explain how typos are really bad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my faorite food is any food my wife makes... or chocolate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-&gt;  explain why typos are bad (used to be really bad, now not as much)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4.png"/><Relationship Id="rId4" Type="http://schemas.openxmlformats.org/officeDocument/2006/relationships/image" Target="../media/image10.png"/><Relationship Id="rId5" Type="http://schemas.openxmlformats.org/officeDocument/2006/relationships/image" Target="../media/image25.png"/><Relationship Id="rId6" Type="http://schemas.openxmlformats.org/officeDocument/2006/relationships/image" Target="../media/image3.png"/><Relationship Id="rId7" Type="http://schemas.openxmlformats.org/officeDocument/2006/relationships/image" Target="../media/image1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huggingface.co/spaces/HuggingFaceFW/blogpost-fineweb-v1" TargetMode="External"/><Relationship Id="rId4" Type="http://schemas.openxmlformats.org/officeDocument/2006/relationships/image" Target="../media/image18.png"/><Relationship Id="rId5" Type="http://schemas.openxmlformats.org/officeDocument/2006/relationships/hyperlink" Target="https://app.hyperbolic.ai/models/llama31-405b-base-bf-16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aistudio.google.com/prompts/new_chat" TargetMode="External"/><Relationship Id="rId4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Relationship Id="rId4" Type="http://schemas.openxmlformats.org/officeDocument/2006/relationships/image" Target="../media/image12.png"/><Relationship Id="rId5" Type="http://schemas.openxmlformats.org/officeDocument/2006/relationships/image" Target="../media/image16.png"/><Relationship Id="rId6" Type="http://schemas.openxmlformats.org/officeDocument/2006/relationships/image" Target="../media/image1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/Relationships>
</file>

<file path=ppt/slides/_rels/slide5.xml.rels><?xml version="1.0" encoding="UTF-8" standalone="yes"?><Relationships xmlns="http://schemas.openxmlformats.org/package/2006/relationships"><Relationship Id="rId11" Type="http://schemas.openxmlformats.org/officeDocument/2006/relationships/image" Target="../media/image6.png"/><Relationship Id="rId10" Type="http://schemas.openxmlformats.org/officeDocument/2006/relationships/image" Target="../media/image20.png"/><Relationship Id="rId13" Type="http://schemas.openxmlformats.org/officeDocument/2006/relationships/image" Target="../media/image19.png"/><Relationship Id="rId1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9" Type="http://schemas.openxmlformats.org/officeDocument/2006/relationships/image" Target="../media/image21.png"/><Relationship Id="rId5" Type="http://schemas.openxmlformats.org/officeDocument/2006/relationships/image" Target="../media/image5.png"/><Relationship Id="rId6" Type="http://schemas.openxmlformats.org/officeDocument/2006/relationships/image" Target="../media/image1.png"/><Relationship Id="rId7" Type="http://schemas.openxmlformats.org/officeDocument/2006/relationships/image" Target="../media/image7.png"/><Relationship Id="rId8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tiktokenizer.vercel.app/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3257950" y="0"/>
            <a:ext cx="2430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</a:endParaRPr>
          </a:p>
        </p:txBody>
      </p:sp>
      <p:pic>
        <p:nvPicPr>
          <p:cNvPr id="55" name="Google Shape;5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850" y="0"/>
            <a:ext cx="4631851" cy="3739338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20975" y="0"/>
            <a:ext cx="6523024" cy="3213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764675"/>
            <a:ext cx="5321352" cy="4378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36465" y="955975"/>
            <a:ext cx="7407533" cy="416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88200" y="499000"/>
            <a:ext cx="7412186" cy="4169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2"/>
          <p:cNvSpPr txBox="1"/>
          <p:nvPr/>
        </p:nvSpPr>
        <p:spPr>
          <a:xfrm>
            <a:off x="148650" y="182575"/>
            <a:ext cx="8269500" cy="27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accent1"/>
                </a:solidFill>
              </a:rPr>
              <a:t>2.2 </a:t>
            </a:r>
            <a:r>
              <a:rPr lang="en-GB" sz="1800">
                <a:solidFill>
                  <a:schemeClr val="accent1"/>
                </a:solidFill>
              </a:rPr>
              <a:t>Teaching the LLM how to speak</a:t>
            </a:r>
            <a:endParaRPr sz="1800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2"/>
                </a:solidFill>
              </a:rPr>
              <a:t>(Pre-training - Create an autocomplete with factual knowledge)</a:t>
            </a:r>
            <a:endParaRPr sz="1800">
              <a:solidFill>
                <a:schemeClr val="lt2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Char char="●"/>
            </a:pPr>
            <a:r>
              <a:rPr lang="en-GB" sz="1600">
                <a:solidFill>
                  <a:srgbClr val="A4C2F4"/>
                </a:solidFill>
              </a:rPr>
              <a:t>Question: </a:t>
            </a:r>
            <a:r>
              <a:rPr lang="en-GB" sz="1600">
                <a:solidFill>
                  <a:schemeClr val="lt2"/>
                </a:solidFill>
              </a:rPr>
              <a:t>How would we build a model that has information about everything?</a:t>
            </a:r>
            <a:endParaRPr sz="1600">
              <a:solidFill>
                <a:schemeClr val="lt2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Char char="○"/>
            </a:pPr>
            <a:r>
              <a:rPr lang="en-GB" sz="1600">
                <a:solidFill>
                  <a:schemeClr val="lt2"/>
                </a:solidFill>
              </a:rPr>
              <a:t>Internet</a:t>
            </a:r>
            <a:endParaRPr sz="1600">
              <a:solidFill>
                <a:schemeClr val="lt2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Char char="○"/>
            </a:pPr>
            <a:r>
              <a:rPr lang="en-GB" sz="1600">
                <a:solidFill>
                  <a:schemeClr val="lt2"/>
                </a:solidFill>
              </a:rPr>
              <a:t>Books</a:t>
            </a:r>
            <a:endParaRPr sz="1600">
              <a:solidFill>
                <a:schemeClr val="lt2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Char char="○"/>
            </a:pPr>
            <a:r>
              <a:rPr lang="en-GB" sz="1600">
                <a:solidFill>
                  <a:schemeClr val="lt2"/>
                </a:solidFill>
              </a:rPr>
              <a:t>Other text media</a:t>
            </a:r>
            <a:endParaRPr sz="1600">
              <a:solidFill>
                <a:schemeClr val="lt2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Char char="●"/>
            </a:pPr>
            <a:r>
              <a:rPr lang="en-GB" sz="1600" u="sng">
                <a:solidFill>
                  <a:schemeClr val="hlink"/>
                </a:solidFill>
                <a:hlinkClick r:id="rId3"/>
              </a:rPr>
              <a:t>Fine web dataset</a:t>
            </a:r>
            <a:endParaRPr sz="1600">
              <a:solidFill>
                <a:schemeClr val="lt2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Char char="●"/>
            </a:pPr>
            <a:r>
              <a:rPr lang="en-GB" sz="1600">
                <a:solidFill>
                  <a:schemeClr val="lt2"/>
                </a:solidFill>
              </a:rPr>
              <a:t>Training on this makes the LLM a lossy compression of the internet </a:t>
            </a:r>
            <a:endParaRPr sz="16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2"/>
              </a:solidFill>
            </a:endParaRPr>
          </a:p>
        </p:txBody>
      </p:sp>
      <p:pic>
        <p:nvPicPr>
          <p:cNvPr id="118" name="Google Shape;118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15925" y="1771125"/>
            <a:ext cx="2265325" cy="1047725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2"/>
          <p:cNvSpPr txBox="1"/>
          <p:nvPr/>
        </p:nvSpPr>
        <p:spPr>
          <a:xfrm>
            <a:off x="148650" y="2216435"/>
            <a:ext cx="64392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Char char="●"/>
            </a:pPr>
            <a:r>
              <a:rPr lang="en-GB" sz="1600">
                <a:solidFill>
                  <a:schemeClr val="lt2"/>
                </a:solidFill>
              </a:rPr>
              <a:t>It does one word at a time to try to predict the next word</a:t>
            </a:r>
            <a:endParaRPr sz="1600">
              <a:solidFill>
                <a:schemeClr val="lt2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Char char="●"/>
            </a:pPr>
            <a:r>
              <a:rPr lang="en-GB" sz="1600">
                <a:solidFill>
                  <a:schemeClr val="lt2"/>
                </a:solidFill>
              </a:rPr>
              <a:t>Effectively creating a world-knowledge autocomplete</a:t>
            </a:r>
            <a:endParaRPr sz="1600">
              <a:solidFill>
                <a:schemeClr val="lt2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Char char="●"/>
            </a:pPr>
            <a:r>
              <a:rPr lang="en-GB" sz="1600" u="sng">
                <a:solidFill>
                  <a:schemeClr val="hlink"/>
                </a:solidFill>
                <a:hlinkClick r:id="rId5"/>
              </a:rPr>
              <a:t>Base model</a:t>
            </a:r>
            <a:endParaRPr sz="1600">
              <a:solidFill>
                <a:schemeClr val="lt2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Char char="●"/>
            </a:pPr>
            <a:r>
              <a:rPr lang="en-GB" sz="1600">
                <a:solidFill>
                  <a:srgbClr val="A4C2F4"/>
                </a:solidFill>
              </a:rPr>
              <a:t>Question: </a:t>
            </a:r>
            <a:r>
              <a:rPr lang="en-GB" sz="1600">
                <a:solidFill>
                  <a:schemeClr val="lt2"/>
                </a:solidFill>
              </a:rPr>
              <a:t>How would we turn this autocomplete into an assistant that can answer questions</a:t>
            </a:r>
            <a:endParaRPr sz="16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3"/>
          <p:cNvSpPr txBox="1"/>
          <p:nvPr/>
        </p:nvSpPr>
        <p:spPr>
          <a:xfrm>
            <a:off x="148650" y="182575"/>
            <a:ext cx="7384200" cy="32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accent1"/>
                </a:solidFill>
              </a:rPr>
              <a:t>2.3 Teaching the LLM how to answer questions</a:t>
            </a:r>
            <a:endParaRPr sz="1800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2"/>
                </a:solidFill>
              </a:rPr>
              <a:t>(Post-training - Create a question answering assistant)</a:t>
            </a:r>
            <a:endParaRPr sz="18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-GB" sz="1800">
                <a:solidFill>
                  <a:schemeClr val="lt2"/>
                </a:solidFill>
              </a:rPr>
              <a:t>Question/Answer pairs in the internet are quite rare</a:t>
            </a:r>
            <a:endParaRPr sz="1800">
              <a:solidFill>
                <a:schemeClr val="lt2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○"/>
            </a:pPr>
            <a:r>
              <a:rPr lang="en-GB" sz="1800">
                <a:solidFill>
                  <a:schemeClr val="lt2"/>
                </a:solidFill>
              </a:rPr>
              <a:t>Basically just from tests on the internet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-GB" sz="1800">
                <a:solidFill>
                  <a:schemeClr val="lt2"/>
                </a:solidFill>
              </a:rPr>
              <a:t>Give the model more Question/Answer pairs that allow it to apply its world-knowledge</a:t>
            </a:r>
            <a:endParaRPr sz="18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4"/>
          <p:cNvSpPr txBox="1"/>
          <p:nvPr/>
        </p:nvSpPr>
        <p:spPr>
          <a:xfrm>
            <a:off x="1951250" y="915225"/>
            <a:ext cx="57174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2"/>
                </a:solidFill>
              </a:rPr>
              <a:t>How will you learn this?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AutoNum type="arabicPeriod"/>
            </a:pPr>
            <a:r>
              <a:rPr lang="en-GB" sz="1800">
                <a:solidFill>
                  <a:schemeClr val="lt2"/>
                </a:solidFill>
              </a:rPr>
              <a:t>LLM model architecture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AutoNum type="arabicPeriod"/>
            </a:pPr>
            <a:r>
              <a:rPr lang="en-GB" sz="1800">
                <a:solidFill>
                  <a:schemeClr val="lt2"/>
                </a:solidFill>
              </a:rPr>
              <a:t>Common steps of training a basic LLM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AutoNum type="arabicPeriod"/>
            </a:pPr>
            <a:r>
              <a:rPr lang="en-GB" sz="1800">
                <a:solidFill>
                  <a:schemeClr val="accent1"/>
                </a:solidFill>
              </a:rPr>
              <a:t>Generating useful outputs from a trained LLM</a:t>
            </a:r>
            <a:endParaRPr sz="1800">
              <a:solidFill>
                <a:schemeClr val="accen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AutoNum type="arabicPeriod"/>
            </a:pPr>
            <a:r>
              <a:rPr lang="en-GB" sz="1800">
                <a:solidFill>
                  <a:schemeClr val="lt2"/>
                </a:solidFill>
              </a:rPr>
              <a:t>Let’s build an LLM from scratch!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AutoNum type="arabicPeriod"/>
            </a:pPr>
            <a:r>
              <a:rPr lang="en-GB" sz="1800">
                <a:solidFill>
                  <a:schemeClr val="lt2"/>
                </a:solidFill>
              </a:rPr>
              <a:t>Common pitfalls of using LLMs</a:t>
            </a:r>
            <a:endParaRPr sz="18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5"/>
          <p:cNvSpPr txBox="1"/>
          <p:nvPr/>
        </p:nvSpPr>
        <p:spPr>
          <a:xfrm>
            <a:off x="148650" y="182575"/>
            <a:ext cx="5696100" cy="53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accent1"/>
                </a:solidFill>
              </a:rPr>
              <a:t>3. Generating useful outputs from a trained LLM</a:t>
            </a:r>
            <a:endParaRPr sz="1800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2"/>
                </a:solidFill>
              </a:rPr>
              <a:t>(How to get it to answer MY question)</a:t>
            </a:r>
            <a:endParaRPr sz="18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2"/>
                </a:solidFill>
              </a:rPr>
              <a:t>Where we are: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-GB" sz="1800">
                <a:solidFill>
                  <a:schemeClr val="lt2"/>
                </a:solidFill>
              </a:rPr>
              <a:t>Have world knowledge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-GB" sz="1800">
                <a:solidFill>
                  <a:schemeClr val="lt2"/>
                </a:solidFill>
              </a:rPr>
              <a:t>Can answer questions as an assistant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-GB" sz="1800">
                <a:solidFill>
                  <a:schemeClr val="lt2"/>
                </a:solidFill>
              </a:rPr>
              <a:t>How do we actually get the model to answer questions like in the Gemini/GPT interface?</a:t>
            </a:r>
            <a:endParaRPr sz="18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u="sng">
                <a:solidFill>
                  <a:schemeClr val="hlink"/>
                </a:solidFill>
                <a:hlinkClick r:id="rId3"/>
              </a:rPr>
              <a:t>Google AI Studio</a:t>
            </a:r>
            <a:endParaRPr sz="18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2"/>
                </a:solidFill>
              </a:rPr>
              <a:t>Temperature: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-GB" sz="1800">
                <a:solidFill>
                  <a:schemeClr val="lt2"/>
                </a:solidFill>
              </a:rPr>
              <a:t>Parameter that decides if it should always choose the most-likely next token or allow it to be “creative” and choose another token</a:t>
            </a:r>
            <a:endParaRPr sz="18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135" name="Google Shape;135;p25"/>
          <p:cNvSpPr txBox="1"/>
          <p:nvPr/>
        </p:nvSpPr>
        <p:spPr>
          <a:xfrm>
            <a:off x="694925" y="693225"/>
            <a:ext cx="2430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</a:endParaRPr>
          </a:p>
        </p:txBody>
      </p:sp>
      <p:pic>
        <p:nvPicPr>
          <p:cNvPr id="136" name="Google Shape;136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09542" y="0"/>
            <a:ext cx="323446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end="14" st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end="15" st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6"/>
          <p:cNvSpPr txBox="1"/>
          <p:nvPr/>
        </p:nvSpPr>
        <p:spPr>
          <a:xfrm>
            <a:off x="1951250" y="915225"/>
            <a:ext cx="57174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2"/>
                </a:solidFill>
              </a:rPr>
              <a:t>How will you learn this?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AutoNum type="arabicPeriod"/>
            </a:pPr>
            <a:r>
              <a:rPr lang="en-GB" sz="1800">
                <a:solidFill>
                  <a:schemeClr val="lt2"/>
                </a:solidFill>
              </a:rPr>
              <a:t>LLM model architecture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AutoNum type="arabicPeriod"/>
            </a:pPr>
            <a:r>
              <a:rPr lang="en-GB" sz="1800">
                <a:solidFill>
                  <a:schemeClr val="lt2"/>
                </a:solidFill>
              </a:rPr>
              <a:t>Common steps of training a basic LLM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AutoNum type="arabicPeriod"/>
            </a:pPr>
            <a:r>
              <a:rPr lang="en-GB" sz="1800">
                <a:solidFill>
                  <a:schemeClr val="lt2"/>
                </a:solidFill>
              </a:rPr>
              <a:t>Generating useful outputs from a trained LLM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AutoNum type="arabicPeriod"/>
            </a:pPr>
            <a:r>
              <a:rPr lang="en-GB" sz="1800">
                <a:solidFill>
                  <a:schemeClr val="accent1"/>
                </a:solidFill>
              </a:rPr>
              <a:t>Let’s build an LLM from scratch!</a:t>
            </a:r>
            <a:endParaRPr sz="1800">
              <a:solidFill>
                <a:schemeClr val="accen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AutoNum type="arabicPeriod"/>
            </a:pPr>
            <a:r>
              <a:rPr lang="en-GB" sz="1800">
                <a:solidFill>
                  <a:schemeClr val="lt2"/>
                </a:solidFill>
              </a:rPr>
              <a:t>Common pitfalls of using LLMs</a:t>
            </a:r>
            <a:endParaRPr sz="18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7"/>
          <p:cNvSpPr txBox="1"/>
          <p:nvPr/>
        </p:nvSpPr>
        <p:spPr>
          <a:xfrm>
            <a:off x="148650" y="182575"/>
            <a:ext cx="5271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accent1"/>
                </a:solidFill>
              </a:rPr>
              <a:t>4. </a:t>
            </a:r>
            <a:r>
              <a:rPr lang="en-GB" sz="1800">
                <a:solidFill>
                  <a:schemeClr val="accent1"/>
                </a:solidFill>
              </a:rPr>
              <a:t>Let’s build an LLM from scratch!</a:t>
            </a:r>
            <a:endParaRPr sz="1800">
              <a:solidFill>
                <a:schemeClr val="accent1"/>
              </a:solidFill>
            </a:endParaRPr>
          </a:p>
        </p:txBody>
      </p:sp>
      <p:sp>
        <p:nvSpPr>
          <p:cNvPr id="147" name="Google Shape;147;p27"/>
          <p:cNvSpPr txBox="1"/>
          <p:nvPr/>
        </p:nvSpPr>
        <p:spPr>
          <a:xfrm>
            <a:off x="296825" y="700575"/>
            <a:ext cx="3361200" cy="29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AutoNum type="arabicPeriod"/>
            </a:pPr>
            <a:r>
              <a:rPr lang="en-GB" sz="1800">
                <a:solidFill>
                  <a:schemeClr val="accent1"/>
                </a:solidFill>
              </a:rPr>
              <a:t>Tokenization</a:t>
            </a:r>
            <a:endParaRPr sz="1800">
              <a:solidFill>
                <a:schemeClr val="accen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-GB" sz="1800">
                <a:solidFill>
                  <a:schemeClr val="lt2"/>
                </a:solidFill>
              </a:rPr>
              <a:t>Convert text to numbers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AutoNum type="arabicPeriod"/>
            </a:pPr>
            <a:r>
              <a:rPr lang="en-GB" sz="1800">
                <a:solidFill>
                  <a:schemeClr val="accent1"/>
                </a:solidFill>
              </a:rPr>
              <a:t>Pre-training</a:t>
            </a:r>
            <a:endParaRPr sz="1800">
              <a:solidFill>
                <a:schemeClr val="accen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-GB" sz="1800">
                <a:solidFill>
                  <a:schemeClr val="lt2"/>
                </a:solidFill>
              </a:rPr>
              <a:t>Learn to speak</a:t>
            </a:r>
            <a:endParaRPr sz="1800">
              <a:solidFill>
                <a:schemeClr val="accen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AutoNum type="arabicPeriod"/>
            </a:pPr>
            <a:r>
              <a:rPr lang="en-GB" sz="1800">
                <a:solidFill>
                  <a:schemeClr val="accent1"/>
                </a:solidFill>
              </a:rPr>
              <a:t>Post-training</a:t>
            </a:r>
            <a:endParaRPr sz="1800">
              <a:solidFill>
                <a:schemeClr val="accen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-GB" sz="1800">
                <a:solidFill>
                  <a:schemeClr val="lt2"/>
                </a:solidFill>
              </a:rPr>
              <a:t>Learn to answer questions</a:t>
            </a:r>
            <a:endParaRPr sz="1800">
              <a:solidFill>
                <a:schemeClr val="accen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AutoNum type="arabicPeriod"/>
            </a:pPr>
            <a:r>
              <a:rPr lang="en-GB" sz="1800">
                <a:solidFill>
                  <a:schemeClr val="accent1"/>
                </a:solidFill>
              </a:rPr>
              <a:t>Generating responses</a:t>
            </a:r>
            <a:endParaRPr sz="1800">
              <a:solidFill>
                <a:schemeClr val="accen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-GB" sz="1800">
                <a:solidFill>
                  <a:schemeClr val="lt2"/>
                </a:solidFill>
              </a:rPr>
              <a:t>Use temperature to generate responses</a:t>
            </a:r>
            <a:endParaRPr sz="18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1"/>
              </a:solidFill>
            </a:endParaRPr>
          </a:p>
        </p:txBody>
      </p:sp>
      <p:pic>
        <p:nvPicPr>
          <p:cNvPr id="148" name="Google Shape;148;p27"/>
          <p:cNvPicPr preferRelativeResize="0"/>
          <p:nvPr/>
        </p:nvPicPr>
        <p:blipFill rotWithShape="1">
          <a:blip r:embed="rId3">
            <a:alphaModFix/>
          </a:blip>
          <a:srcRect b="79621" l="0" r="0" t="0"/>
          <a:stretch/>
        </p:blipFill>
        <p:spPr>
          <a:xfrm>
            <a:off x="3718475" y="970050"/>
            <a:ext cx="2320650" cy="38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7"/>
          <p:cNvPicPr preferRelativeResize="0"/>
          <p:nvPr/>
        </p:nvPicPr>
        <p:blipFill rotWithShape="1">
          <a:blip r:embed="rId4">
            <a:alphaModFix/>
          </a:blip>
          <a:srcRect b="0" l="0" r="0" t="26443"/>
          <a:stretch/>
        </p:blipFill>
        <p:spPr>
          <a:xfrm>
            <a:off x="3718475" y="1481400"/>
            <a:ext cx="3194650" cy="38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18475" y="1992750"/>
            <a:ext cx="4281137" cy="38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18475" y="2473375"/>
            <a:ext cx="1983275" cy="187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8"/>
          <p:cNvSpPr txBox="1"/>
          <p:nvPr/>
        </p:nvSpPr>
        <p:spPr>
          <a:xfrm>
            <a:off x="1951250" y="915225"/>
            <a:ext cx="57174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2"/>
                </a:solidFill>
              </a:rPr>
              <a:t>How will you learn this?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AutoNum type="arabicPeriod"/>
            </a:pPr>
            <a:r>
              <a:rPr lang="en-GB" sz="1800">
                <a:solidFill>
                  <a:schemeClr val="lt2"/>
                </a:solidFill>
              </a:rPr>
              <a:t>LLM model architecture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AutoNum type="arabicPeriod"/>
            </a:pPr>
            <a:r>
              <a:rPr lang="en-GB" sz="1800">
                <a:solidFill>
                  <a:schemeClr val="lt2"/>
                </a:solidFill>
              </a:rPr>
              <a:t>Common steps of training a basic LLM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AutoNum type="arabicPeriod"/>
            </a:pPr>
            <a:r>
              <a:rPr lang="en-GB" sz="1800">
                <a:solidFill>
                  <a:schemeClr val="lt2"/>
                </a:solidFill>
              </a:rPr>
              <a:t>Generating useful outputs from a trained LLM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AutoNum type="arabicPeriod"/>
            </a:pPr>
            <a:r>
              <a:rPr lang="en-GB" sz="1800">
                <a:solidFill>
                  <a:schemeClr val="lt2"/>
                </a:solidFill>
              </a:rPr>
              <a:t>Let’s build an LLM from scratch!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AutoNum type="arabicPeriod"/>
            </a:pPr>
            <a:r>
              <a:rPr lang="en-GB" sz="1800">
                <a:solidFill>
                  <a:schemeClr val="accent1"/>
                </a:solidFill>
              </a:rPr>
              <a:t>Common pitfalls of using LLMs</a:t>
            </a:r>
            <a:endParaRPr sz="180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9"/>
          <p:cNvSpPr txBox="1"/>
          <p:nvPr/>
        </p:nvSpPr>
        <p:spPr>
          <a:xfrm>
            <a:off x="148650" y="182575"/>
            <a:ext cx="5271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accent1"/>
                </a:solidFill>
              </a:rPr>
              <a:t>5. </a:t>
            </a:r>
            <a:r>
              <a:rPr lang="en-GB" sz="1800">
                <a:solidFill>
                  <a:schemeClr val="accent1"/>
                </a:solidFill>
              </a:rPr>
              <a:t>Common pitfalls of using LLMs</a:t>
            </a:r>
            <a:endParaRPr sz="1800">
              <a:solidFill>
                <a:schemeClr val="accent1"/>
              </a:solidFill>
            </a:endParaRPr>
          </a:p>
        </p:txBody>
      </p:sp>
      <p:sp>
        <p:nvSpPr>
          <p:cNvPr id="162" name="Google Shape;162;p29"/>
          <p:cNvSpPr txBox="1"/>
          <p:nvPr/>
        </p:nvSpPr>
        <p:spPr>
          <a:xfrm>
            <a:off x="694925" y="693225"/>
            <a:ext cx="8276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2"/>
                </a:solidFill>
              </a:rPr>
              <a:t>Which of these should LLMs be Good vs Not Good at?</a:t>
            </a:r>
            <a:endParaRPr sz="18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0"/>
          <p:cNvSpPr txBox="1"/>
          <p:nvPr/>
        </p:nvSpPr>
        <p:spPr>
          <a:xfrm>
            <a:off x="1951250" y="915225"/>
            <a:ext cx="5717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2"/>
                </a:solidFill>
              </a:rPr>
              <a:t>Summary</a:t>
            </a:r>
            <a:endParaRPr sz="18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/>
          <p:nvPr/>
        </p:nvSpPr>
        <p:spPr>
          <a:xfrm>
            <a:off x="1609475" y="746450"/>
            <a:ext cx="64221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2"/>
                </a:solidFill>
              </a:rPr>
              <a:t>What will you learn?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-GB" sz="1800">
                <a:solidFill>
                  <a:schemeClr val="lt2"/>
                </a:solidFill>
              </a:rPr>
              <a:t>What is AI and where do LLMs fit in the AI landscape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-GB" sz="1800">
                <a:solidFill>
                  <a:schemeClr val="lt2"/>
                </a:solidFill>
              </a:rPr>
              <a:t>Basic intuition of LLMs work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-GB" sz="1800">
                <a:solidFill>
                  <a:schemeClr val="lt2"/>
                </a:solidFill>
              </a:rPr>
              <a:t>Common pitfalls of using LLMs and why they happen</a:t>
            </a:r>
            <a:endParaRPr sz="1800">
              <a:solidFill>
                <a:schemeClr val="lt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/>
        </p:nvSpPr>
        <p:spPr>
          <a:xfrm>
            <a:off x="1951250" y="915225"/>
            <a:ext cx="6358800" cy="26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2"/>
                </a:solidFill>
              </a:rPr>
              <a:t>How will you learn this?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AutoNum type="arabicPeriod"/>
            </a:pPr>
            <a:r>
              <a:rPr lang="en-GB" sz="1800">
                <a:solidFill>
                  <a:schemeClr val="lt2"/>
                </a:solidFill>
              </a:rPr>
              <a:t>LLM model architecture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AutoNum type="arabicPeriod"/>
            </a:pPr>
            <a:r>
              <a:rPr lang="en-GB" sz="1800">
                <a:solidFill>
                  <a:schemeClr val="lt2"/>
                </a:solidFill>
              </a:rPr>
              <a:t>Common steps of training a basic LLM</a:t>
            </a:r>
            <a:endParaRPr sz="1800">
              <a:solidFill>
                <a:schemeClr val="lt2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AutoNum type="alphaLcPeriod"/>
            </a:pPr>
            <a:r>
              <a:rPr lang="en-GB" sz="1800">
                <a:solidFill>
                  <a:schemeClr val="lt2"/>
                </a:solidFill>
              </a:rPr>
              <a:t>Teach the LLM w</a:t>
            </a:r>
            <a:r>
              <a:rPr lang="en-GB" sz="1800">
                <a:solidFill>
                  <a:schemeClr val="lt2"/>
                </a:solidFill>
              </a:rPr>
              <a:t>hat a word/text is?</a:t>
            </a:r>
            <a:endParaRPr sz="1800">
              <a:solidFill>
                <a:schemeClr val="lt2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AutoNum type="alphaLcPeriod"/>
            </a:pPr>
            <a:r>
              <a:rPr lang="en-GB" sz="1800">
                <a:solidFill>
                  <a:schemeClr val="lt2"/>
                </a:solidFill>
              </a:rPr>
              <a:t>Teach the LLM how to speak</a:t>
            </a:r>
            <a:endParaRPr sz="1800">
              <a:solidFill>
                <a:schemeClr val="lt2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AutoNum type="alphaLcPeriod"/>
            </a:pPr>
            <a:r>
              <a:rPr lang="en-GB" sz="1800">
                <a:solidFill>
                  <a:schemeClr val="lt2"/>
                </a:solidFill>
              </a:rPr>
              <a:t>Teach the LLM how to answer questions and think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AutoNum type="arabicPeriod"/>
            </a:pPr>
            <a:r>
              <a:rPr lang="en-GB" sz="1800">
                <a:solidFill>
                  <a:schemeClr val="lt2"/>
                </a:solidFill>
              </a:rPr>
              <a:t>Generating useful outputs from a trained LLM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AutoNum type="arabicPeriod"/>
            </a:pPr>
            <a:r>
              <a:rPr lang="en-GB" sz="1800">
                <a:solidFill>
                  <a:schemeClr val="lt2"/>
                </a:solidFill>
              </a:rPr>
              <a:t>Let’s build an LLM from scratch!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AutoNum type="arabicPeriod"/>
            </a:pPr>
            <a:r>
              <a:rPr lang="en-GB" sz="1800">
                <a:solidFill>
                  <a:schemeClr val="lt2"/>
                </a:solidFill>
              </a:rPr>
              <a:t>Common pitfalls of using LLMs</a:t>
            </a:r>
            <a:endParaRPr sz="1800">
              <a:solidFill>
                <a:schemeClr val="lt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0250" y="0"/>
            <a:ext cx="51435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0975" y="79175"/>
            <a:ext cx="5669149" cy="491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98538" y="188925"/>
            <a:ext cx="60806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9525" y="274450"/>
            <a:ext cx="6761975" cy="408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7"/>
          <p:cNvPicPr preferRelativeResize="0"/>
          <p:nvPr/>
        </p:nvPicPr>
        <p:blipFill rotWithShape="1">
          <a:blip r:embed="rId4">
            <a:alphaModFix/>
          </a:blip>
          <a:srcRect b="6364" l="4959" r="1284" t="6329"/>
          <a:stretch/>
        </p:blipFill>
        <p:spPr>
          <a:xfrm>
            <a:off x="1264225" y="318950"/>
            <a:ext cx="1394325" cy="103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7"/>
          <p:cNvPicPr preferRelativeResize="0"/>
          <p:nvPr/>
        </p:nvPicPr>
        <p:blipFill rotWithShape="1">
          <a:blip r:embed="rId5">
            <a:alphaModFix/>
          </a:blip>
          <a:srcRect b="5846" l="3295" r="1719" t="2662"/>
          <a:stretch/>
        </p:blipFill>
        <p:spPr>
          <a:xfrm>
            <a:off x="395225" y="1405175"/>
            <a:ext cx="1703049" cy="9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7"/>
          <p:cNvPicPr preferRelativeResize="0"/>
          <p:nvPr/>
        </p:nvPicPr>
        <p:blipFill rotWithShape="1">
          <a:blip r:embed="rId6">
            <a:alphaModFix/>
          </a:blip>
          <a:srcRect b="6766" l="9710" r="8690" t="6042"/>
          <a:stretch/>
        </p:blipFill>
        <p:spPr>
          <a:xfrm>
            <a:off x="7211250" y="1465925"/>
            <a:ext cx="1293276" cy="103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225" y="3381313"/>
            <a:ext cx="1737524" cy="77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7"/>
          <p:cNvPicPr preferRelativeResize="0"/>
          <p:nvPr/>
        </p:nvPicPr>
        <p:blipFill rotWithShape="1">
          <a:blip r:embed="rId8">
            <a:alphaModFix/>
          </a:blip>
          <a:srcRect b="6326" l="7761" r="5031" t="11826"/>
          <a:stretch/>
        </p:blipFill>
        <p:spPr>
          <a:xfrm>
            <a:off x="-1023" y="2419675"/>
            <a:ext cx="2192835" cy="808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7" title="Screenshot 2025-09-05 at 16.25.51.png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001098" y="390829"/>
            <a:ext cx="1293275" cy="1075096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565226" y="3658600"/>
            <a:ext cx="1955323" cy="1162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656475" y="3902850"/>
            <a:ext cx="1656989" cy="1034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7"/>
          <p:cNvPicPr preferRelativeResize="0"/>
          <p:nvPr/>
        </p:nvPicPr>
        <p:blipFill rotWithShape="1">
          <a:blip r:embed="rId12">
            <a:alphaModFix/>
          </a:blip>
          <a:srcRect b="13602" l="7472" r="3780" t="2589"/>
          <a:stretch/>
        </p:blipFill>
        <p:spPr>
          <a:xfrm>
            <a:off x="3560603" y="4107725"/>
            <a:ext cx="2022798" cy="1075101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7"/>
          <p:cNvSpPr/>
          <p:nvPr/>
        </p:nvSpPr>
        <p:spPr>
          <a:xfrm>
            <a:off x="5999025" y="2054175"/>
            <a:ext cx="352200" cy="7044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2" name="Google Shape;92;p17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872839" y="3283275"/>
            <a:ext cx="1703050" cy="14835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 txBox="1"/>
          <p:nvPr/>
        </p:nvSpPr>
        <p:spPr>
          <a:xfrm>
            <a:off x="1951250" y="915225"/>
            <a:ext cx="57174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AutoNum type="arabicPeriod"/>
            </a:pPr>
            <a:r>
              <a:rPr lang="en-GB" sz="1800">
                <a:solidFill>
                  <a:schemeClr val="accent1"/>
                </a:solidFill>
              </a:rPr>
              <a:t>LLM model architecture</a:t>
            </a:r>
            <a:endParaRPr sz="1800">
              <a:solidFill>
                <a:schemeClr val="accen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AutoNum type="arabicPeriod"/>
            </a:pPr>
            <a:r>
              <a:rPr lang="en-GB" sz="1800">
                <a:solidFill>
                  <a:schemeClr val="lt2"/>
                </a:solidFill>
              </a:rPr>
              <a:t>Common steps of training a basic LLM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AutoNum type="arabicPeriod"/>
            </a:pPr>
            <a:r>
              <a:rPr lang="en-GB" sz="1800">
                <a:solidFill>
                  <a:schemeClr val="lt2"/>
                </a:solidFill>
              </a:rPr>
              <a:t>Generating useful outputs from a trained LLM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AutoNum type="arabicPeriod"/>
            </a:pPr>
            <a:r>
              <a:rPr lang="en-GB" sz="1800">
                <a:solidFill>
                  <a:schemeClr val="lt2"/>
                </a:solidFill>
              </a:rPr>
              <a:t>Let’s build an LLM from scratch!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AutoNum type="arabicPeriod"/>
            </a:pPr>
            <a:r>
              <a:rPr lang="en-GB" sz="1800">
                <a:solidFill>
                  <a:schemeClr val="lt2"/>
                </a:solidFill>
              </a:rPr>
              <a:t>Common pitfalls of using LLMs</a:t>
            </a:r>
            <a:endParaRPr sz="18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9"/>
          <p:cNvSpPr txBox="1"/>
          <p:nvPr/>
        </p:nvSpPr>
        <p:spPr>
          <a:xfrm>
            <a:off x="148650" y="182575"/>
            <a:ext cx="46425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accent1"/>
                </a:solidFill>
              </a:rPr>
              <a:t>1. </a:t>
            </a:r>
            <a:r>
              <a:rPr lang="en-GB" sz="1800">
                <a:solidFill>
                  <a:schemeClr val="accent1"/>
                </a:solidFill>
              </a:rPr>
              <a:t>LLM model </a:t>
            </a:r>
            <a:r>
              <a:rPr lang="en-GB" sz="1800">
                <a:solidFill>
                  <a:schemeClr val="accent1"/>
                </a:solidFill>
              </a:rPr>
              <a:t>architecture</a:t>
            </a:r>
            <a:endParaRPr sz="1800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2"/>
                </a:solidFill>
              </a:rPr>
              <a:t>Attention</a:t>
            </a:r>
            <a:endParaRPr sz="18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2"/>
                </a:solidFill>
              </a:rPr>
              <a:t>Autoregressive</a:t>
            </a:r>
            <a:endParaRPr sz="18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0"/>
          <p:cNvSpPr txBox="1"/>
          <p:nvPr/>
        </p:nvSpPr>
        <p:spPr>
          <a:xfrm>
            <a:off x="1951250" y="915225"/>
            <a:ext cx="57174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2"/>
                </a:solidFill>
              </a:rPr>
              <a:t>How will you learn this?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AutoNum type="arabicPeriod"/>
            </a:pPr>
            <a:r>
              <a:rPr lang="en-GB" sz="1800">
                <a:solidFill>
                  <a:schemeClr val="lt2"/>
                </a:solidFill>
              </a:rPr>
              <a:t>LLM model architecture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AutoNum type="arabicPeriod"/>
            </a:pPr>
            <a:r>
              <a:rPr lang="en-GB" sz="1800">
                <a:solidFill>
                  <a:schemeClr val="accent1"/>
                </a:solidFill>
              </a:rPr>
              <a:t>Common steps of training a basic LLM</a:t>
            </a:r>
            <a:endParaRPr sz="1800">
              <a:solidFill>
                <a:schemeClr val="accen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AutoNum type="arabicPeriod"/>
            </a:pPr>
            <a:r>
              <a:rPr lang="en-GB" sz="1800">
                <a:solidFill>
                  <a:schemeClr val="lt2"/>
                </a:solidFill>
              </a:rPr>
              <a:t>Generating useful outputs from a trained LLM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AutoNum type="arabicPeriod"/>
            </a:pPr>
            <a:r>
              <a:rPr lang="en-GB" sz="1800">
                <a:solidFill>
                  <a:schemeClr val="lt2"/>
                </a:solidFill>
              </a:rPr>
              <a:t>Let’s build an LLM from scratch!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AutoNum type="arabicPeriod"/>
            </a:pPr>
            <a:r>
              <a:rPr lang="en-GB" sz="1800">
                <a:solidFill>
                  <a:schemeClr val="lt2"/>
                </a:solidFill>
              </a:rPr>
              <a:t>Common pitfalls of using LLMs</a:t>
            </a:r>
            <a:endParaRPr sz="18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1"/>
          <p:cNvSpPr txBox="1"/>
          <p:nvPr/>
        </p:nvSpPr>
        <p:spPr>
          <a:xfrm>
            <a:off x="666000" y="182575"/>
            <a:ext cx="7812000" cy="564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accent1"/>
                </a:solidFill>
              </a:rPr>
              <a:t>2.1 </a:t>
            </a:r>
            <a:r>
              <a:rPr lang="en-GB" sz="1800">
                <a:solidFill>
                  <a:schemeClr val="accent1"/>
                </a:solidFill>
              </a:rPr>
              <a:t>Teaching the LLM what a word/text is?</a:t>
            </a:r>
            <a:endParaRPr sz="1800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2"/>
                </a:solidFill>
              </a:rPr>
              <a:t>(Tokenization)</a:t>
            </a:r>
            <a:endParaRPr sz="1800">
              <a:solidFill>
                <a:schemeClr val="lt2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Char char="●"/>
            </a:pPr>
            <a:r>
              <a:rPr lang="en-GB" sz="1500">
                <a:solidFill>
                  <a:srgbClr val="A4C2F4"/>
                </a:solidFill>
              </a:rPr>
              <a:t>Question:</a:t>
            </a:r>
            <a:r>
              <a:rPr lang="en-GB" sz="1500">
                <a:solidFill>
                  <a:schemeClr val="lt2"/>
                </a:solidFill>
              </a:rPr>
              <a:t> How would we feed text into something like an AI model that can only work with numbers?</a:t>
            </a:r>
            <a:endParaRPr sz="15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2"/>
                </a:solidFill>
              </a:rPr>
              <a:t>Each character assigned to a number</a:t>
            </a:r>
            <a:endParaRPr>
              <a:solidFill>
                <a:schemeClr val="lt2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</a:pPr>
            <a:r>
              <a:rPr lang="en-GB">
                <a:solidFill>
                  <a:srgbClr val="FF0000"/>
                </a:solidFill>
              </a:rPr>
              <a:t>t</a:t>
            </a:r>
            <a:r>
              <a:rPr lang="en-GB">
                <a:solidFill>
                  <a:srgbClr val="980000"/>
                </a:solidFill>
              </a:rPr>
              <a:t>h</a:t>
            </a:r>
            <a:r>
              <a:rPr lang="en-GB">
                <a:solidFill>
                  <a:srgbClr val="FF9900"/>
                </a:solidFill>
              </a:rPr>
              <a:t>e</a:t>
            </a:r>
            <a:r>
              <a:rPr lang="en-GB">
                <a:solidFill>
                  <a:schemeClr val="lt2"/>
                </a:solidFill>
              </a:rPr>
              <a:t> </a:t>
            </a:r>
            <a:r>
              <a:rPr lang="en-GB">
                <a:solidFill>
                  <a:srgbClr val="00FF00"/>
                </a:solidFill>
              </a:rPr>
              <a:t>c</a:t>
            </a:r>
            <a:r>
              <a:rPr lang="en-GB">
                <a:solidFill>
                  <a:srgbClr val="FFFF00"/>
                </a:solidFill>
              </a:rPr>
              <a:t>a</a:t>
            </a:r>
            <a:r>
              <a:rPr lang="en-GB">
                <a:solidFill>
                  <a:srgbClr val="FF0000"/>
                </a:solidFill>
              </a:rPr>
              <a:t>t</a:t>
            </a:r>
            <a:r>
              <a:rPr lang="en-GB">
                <a:solidFill>
                  <a:schemeClr val="lt2"/>
                </a:solidFill>
              </a:rPr>
              <a:t> </a:t>
            </a:r>
            <a:r>
              <a:rPr lang="en-GB">
                <a:solidFill>
                  <a:srgbClr val="D5A6BD"/>
                </a:solidFill>
              </a:rPr>
              <a:t>s</a:t>
            </a:r>
            <a:r>
              <a:rPr lang="en-GB">
                <a:solidFill>
                  <a:srgbClr val="FFFF00"/>
                </a:solidFill>
              </a:rPr>
              <a:t>a</a:t>
            </a:r>
            <a:r>
              <a:rPr lang="en-GB">
                <a:solidFill>
                  <a:srgbClr val="FF0000"/>
                </a:solidFill>
              </a:rPr>
              <a:t>t</a:t>
            </a:r>
            <a:r>
              <a:rPr lang="en-GB">
                <a:solidFill>
                  <a:schemeClr val="lt2"/>
                </a:solidFill>
              </a:rPr>
              <a:t> </a:t>
            </a:r>
            <a:r>
              <a:rPr lang="en-GB">
                <a:solidFill>
                  <a:srgbClr val="6D9EEB"/>
                </a:solidFill>
              </a:rPr>
              <a:t>o</a:t>
            </a:r>
            <a:r>
              <a:rPr lang="en-GB">
                <a:solidFill>
                  <a:srgbClr val="F1C232"/>
                </a:solidFill>
              </a:rPr>
              <a:t>n</a:t>
            </a:r>
            <a:r>
              <a:rPr lang="en-GB">
                <a:solidFill>
                  <a:schemeClr val="lt2"/>
                </a:solidFill>
              </a:rPr>
              <a:t> </a:t>
            </a:r>
            <a:r>
              <a:rPr lang="en-GB">
                <a:solidFill>
                  <a:srgbClr val="FF0000"/>
                </a:solidFill>
              </a:rPr>
              <a:t>t</a:t>
            </a:r>
            <a:r>
              <a:rPr lang="en-GB">
                <a:solidFill>
                  <a:srgbClr val="980000"/>
                </a:solidFill>
              </a:rPr>
              <a:t>h</a:t>
            </a:r>
            <a:r>
              <a:rPr lang="en-GB">
                <a:solidFill>
                  <a:srgbClr val="FF9900"/>
                </a:solidFill>
              </a:rPr>
              <a:t>e</a:t>
            </a:r>
            <a:r>
              <a:rPr lang="en-GB">
                <a:solidFill>
                  <a:schemeClr val="lt2"/>
                </a:solidFill>
              </a:rPr>
              <a:t> </a:t>
            </a:r>
            <a:r>
              <a:rPr lang="en-GB">
                <a:solidFill>
                  <a:srgbClr val="F3F3F3"/>
                </a:solidFill>
              </a:rPr>
              <a:t>m</a:t>
            </a:r>
            <a:r>
              <a:rPr lang="en-GB">
                <a:solidFill>
                  <a:srgbClr val="FFFF00"/>
                </a:solidFill>
              </a:rPr>
              <a:t>a</a:t>
            </a:r>
            <a:r>
              <a:rPr lang="en-GB">
                <a:solidFill>
                  <a:srgbClr val="FF0000"/>
                </a:solidFill>
              </a:rPr>
              <a:t>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</a:pPr>
            <a:r>
              <a:rPr lang="en-GB">
                <a:solidFill>
                  <a:schemeClr val="lt2"/>
                </a:solidFill>
              </a:rPr>
              <a:t>Results in this list: [9, 4, 3, 0, 2, 1, 9, 0, 8, 1, 9, 0, 7, 6, 0, 9, 4, 3, 0, 5, 1, 9]</a:t>
            </a:r>
            <a:endParaRPr>
              <a:solidFill>
                <a:schemeClr val="lt2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</a:pPr>
            <a:r>
              <a:rPr lang="en-GB">
                <a:solidFill>
                  <a:schemeClr val="lt2"/>
                </a:solidFill>
              </a:rPr>
              <a:t>10 unique “tokens” that need to be stored in its “vocabulary”</a:t>
            </a:r>
            <a:endParaRPr>
              <a:solidFill>
                <a:schemeClr val="lt2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</a:pPr>
            <a:r>
              <a:rPr lang="en-GB">
                <a:solidFill>
                  <a:schemeClr val="lt2"/>
                </a:solidFill>
              </a:rPr>
              <a:t>22 “tokens” in this sentence</a:t>
            </a:r>
            <a:endParaRPr>
              <a:solidFill>
                <a:schemeClr val="lt2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</a:pPr>
            <a:r>
              <a:rPr lang="en-GB">
                <a:solidFill>
                  <a:schemeClr val="lt2"/>
                </a:solidFill>
              </a:rPr>
              <a:t>Small vocabulary, but long sequence lengths</a:t>
            </a:r>
            <a:endParaRPr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2"/>
                </a:solidFill>
              </a:rPr>
              <a:t>Each word assigned to a number</a:t>
            </a:r>
            <a:endParaRPr>
              <a:solidFill>
                <a:schemeClr val="lt2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</a:pPr>
            <a:r>
              <a:rPr lang="en-GB">
                <a:solidFill>
                  <a:srgbClr val="FF0000"/>
                </a:solidFill>
              </a:rPr>
              <a:t>the</a:t>
            </a:r>
            <a:r>
              <a:rPr lang="en-GB">
                <a:solidFill>
                  <a:schemeClr val="lt2"/>
                </a:solidFill>
              </a:rPr>
              <a:t> </a:t>
            </a:r>
            <a:r>
              <a:rPr lang="en-GB">
                <a:solidFill>
                  <a:srgbClr val="FF9900"/>
                </a:solidFill>
              </a:rPr>
              <a:t>cat</a:t>
            </a:r>
            <a:r>
              <a:rPr lang="en-GB">
                <a:solidFill>
                  <a:schemeClr val="lt2"/>
                </a:solidFill>
              </a:rPr>
              <a:t> </a:t>
            </a:r>
            <a:r>
              <a:rPr lang="en-GB">
                <a:solidFill>
                  <a:srgbClr val="4A86E8"/>
                </a:solidFill>
              </a:rPr>
              <a:t>sat</a:t>
            </a:r>
            <a:r>
              <a:rPr lang="en-GB">
                <a:solidFill>
                  <a:schemeClr val="lt2"/>
                </a:solidFill>
              </a:rPr>
              <a:t> </a:t>
            </a:r>
            <a:r>
              <a:rPr lang="en-GB">
                <a:solidFill>
                  <a:srgbClr val="B6D7A8"/>
                </a:solidFill>
              </a:rPr>
              <a:t>on</a:t>
            </a:r>
            <a:r>
              <a:rPr lang="en-GB">
                <a:solidFill>
                  <a:schemeClr val="lt2"/>
                </a:solidFill>
              </a:rPr>
              <a:t> </a:t>
            </a:r>
            <a:r>
              <a:rPr lang="en-GB">
                <a:solidFill>
                  <a:srgbClr val="FF0000"/>
                </a:solidFill>
              </a:rPr>
              <a:t>the</a:t>
            </a:r>
            <a:r>
              <a:rPr lang="en-GB">
                <a:solidFill>
                  <a:schemeClr val="lt2"/>
                </a:solidFill>
              </a:rPr>
              <a:t> </a:t>
            </a:r>
            <a:r>
              <a:rPr lang="en-GB">
                <a:solidFill>
                  <a:srgbClr val="D5A6BD"/>
                </a:solidFill>
              </a:rPr>
              <a:t>mat</a:t>
            </a:r>
            <a:endParaRPr>
              <a:solidFill>
                <a:srgbClr val="D5A6BD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</a:pPr>
            <a:r>
              <a:rPr lang="en-GB">
                <a:solidFill>
                  <a:schemeClr val="lt2"/>
                </a:solidFill>
              </a:rPr>
              <a:t>Results in this list: [4, 0, 3, 2, 4, 1]</a:t>
            </a:r>
            <a:endParaRPr>
              <a:solidFill>
                <a:schemeClr val="lt2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</a:pPr>
            <a:r>
              <a:rPr lang="en-GB">
                <a:solidFill>
                  <a:schemeClr val="lt2"/>
                </a:solidFill>
              </a:rPr>
              <a:t>5 unique “tokens” that need to be stored in its “vocabulary”</a:t>
            </a:r>
            <a:endParaRPr>
              <a:solidFill>
                <a:schemeClr val="lt2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</a:pPr>
            <a:r>
              <a:rPr lang="en-GB">
                <a:solidFill>
                  <a:schemeClr val="lt2"/>
                </a:solidFill>
              </a:rPr>
              <a:t>6 “tokens” in this sentence</a:t>
            </a:r>
            <a:endParaRPr>
              <a:solidFill>
                <a:schemeClr val="lt2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</a:pPr>
            <a:r>
              <a:rPr lang="en-GB">
                <a:solidFill>
                  <a:schemeClr val="lt2"/>
                </a:solidFill>
              </a:rPr>
              <a:t>However if we had to store each word in existence for each language this would be a very very large “vocabulary” -&gt; infeasible</a:t>
            </a:r>
            <a:endParaRPr>
              <a:solidFill>
                <a:schemeClr val="lt2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</a:pPr>
            <a:r>
              <a:rPr lang="en-GB">
                <a:solidFill>
                  <a:schemeClr val="lt2"/>
                </a:solidFill>
              </a:rPr>
              <a:t>Large vocabulary, but short sequence lengths</a:t>
            </a:r>
            <a:endParaRPr sz="15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u="sng">
                <a:solidFill>
                  <a:schemeClr val="hlink"/>
                </a:solidFill>
                <a:hlinkClick r:id="rId3"/>
              </a:rPr>
              <a:t>GPT tokenizer</a:t>
            </a:r>
            <a:endParaRPr sz="15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>
                                            <p:txEl>
                                              <p:pRg end="14" st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>
                                            <p:txEl>
                                              <p:pRg end="15" st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>
                                            <p:txEl>
                                              <p:pRg end="16" st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>
                                            <p:txEl>
                                              <p:pRg end="17" st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>
                                            <p:txEl>
                                              <p:pRg end="18" st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>
                                            <p:txEl>
                                              <p:pRg end="19" st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>
                                            <p:txEl>
                                              <p:pRg end="20" st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>
                                            <p:txEl>
                                              <p:pRg end="21" st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